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15" r:id="rId2"/>
    <p:sldId id="364" r:id="rId3"/>
    <p:sldId id="402" r:id="rId4"/>
    <p:sldId id="403" r:id="rId5"/>
    <p:sldId id="404" r:id="rId6"/>
    <p:sldId id="405" r:id="rId7"/>
    <p:sldId id="406" r:id="rId8"/>
    <p:sldId id="407" r:id="rId9"/>
    <p:sldId id="409" r:id="rId10"/>
    <p:sldId id="408" r:id="rId11"/>
    <p:sldId id="410" r:id="rId12"/>
    <p:sldId id="411" r:id="rId13"/>
    <p:sldId id="412" r:id="rId14"/>
    <p:sldId id="413" r:id="rId15"/>
    <p:sldId id="414" r:id="rId16"/>
    <p:sldId id="416" r:id="rId1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80"/>
    <a:srgbClr val="5DA1CB"/>
    <a:srgbClr val="339933"/>
    <a:srgbClr val="5AC349"/>
    <a:srgbClr val="4274B0"/>
    <a:srgbClr val="4577C7"/>
    <a:srgbClr val="2EDEBC"/>
    <a:srgbClr val="D9ECF5"/>
    <a:srgbClr val="41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361" autoAdjust="0"/>
    <p:restoredTop sz="94660"/>
  </p:normalViewPr>
  <p:slideViewPr>
    <p:cSldViewPr>
      <p:cViewPr varScale="1">
        <p:scale>
          <a:sx n="99" d="100"/>
          <a:sy n="99" d="100"/>
        </p:scale>
        <p:origin x="-678" y="-9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8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23043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24WLELXGKFAX7-112.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Document1.docx"/></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Word_Document2.docx"/></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file:///F:\&#29289;&#29702;&#65288;&#21512;&#29256;&#65289;\24WLELXGKFAX7-113.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package" Target="../embeddings/Microsoft_Word_Document3.docx"/></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24WLELXGKFAX7-114.TIF" TargetMode="External"/><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package" Target="../embeddings/Microsoft_Word_Document4.docx"/></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8.emf"/><Relationship Id="rId4" Type="http://schemas.openxmlformats.org/officeDocument/2006/relationships/package" Target="../embeddings/Microsoft_Word_Document5.docx"/></Relationships>
</file>

<file path=ppt/slides/_rels/slide14.xml.rels><?xml version="1.0" encoding="UTF-8" standalone="yes"?>
<Relationships xmlns="http://schemas.openxmlformats.org/package/2006/relationships"><Relationship Id="rId3" Type="http://schemas.openxmlformats.org/officeDocument/2006/relationships/image" Target="file:///F:\&#29289;&#29702;&#65288;&#21512;&#29256;&#65289;\23WLGKSDJ-1.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file:///F:\&#29289;&#29702;&#65288;&#21512;&#29256;&#65289;\23WLGKSDJDA-1.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15381" y="2128332"/>
            <a:ext cx="4035721" cy="1915887"/>
          </a:xfrm>
          <a:prstGeom prst="rect">
            <a:avLst/>
          </a:prstGeom>
          <a:solidFill>
            <a:srgbClr val="203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750010" y="2402180"/>
            <a:ext cx="1368193" cy="1368193"/>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矩形 30"/>
          <p:cNvSpPr/>
          <p:nvPr/>
        </p:nvSpPr>
        <p:spPr>
          <a:xfrm rot="2700000">
            <a:off x="1853888" y="4332608"/>
            <a:ext cx="370728" cy="370728"/>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矩形 31"/>
          <p:cNvSpPr/>
          <p:nvPr/>
        </p:nvSpPr>
        <p:spPr>
          <a:xfrm rot="2700000">
            <a:off x="2525421" y="4289397"/>
            <a:ext cx="181545" cy="181545"/>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34" name="直接连接符 33"/>
          <p:cNvCxnSpPr/>
          <p:nvPr/>
        </p:nvCxnSpPr>
        <p:spPr>
          <a:xfrm>
            <a:off x="9371703" y="891685"/>
            <a:ext cx="2702548" cy="2848081"/>
          </a:xfrm>
          <a:prstGeom prst="line">
            <a:avLst/>
          </a:prstGeom>
          <a:noFill/>
          <a:ln w="2540" cap="flat" cmpd="sng" algn="ctr">
            <a:solidFill>
              <a:srgbClr val="D76739">
                <a:alpha val="21000"/>
              </a:srgbClr>
            </a:solidFill>
            <a:prstDash val="solid"/>
            <a:miter lim="800000"/>
          </a:ln>
          <a:effectLst/>
        </p:spPr>
      </p:cxnSp>
      <p:sp>
        <p:nvSpPr>
          <p:cNvPr id="36" name="文本框 12"/>
          <p:cNvSpPr txBox="1"/>
          <p:nvPr/>
        </p:nvSpPr>
        <p:spPr>
          <a:xfrm>
            <a:off x="2623147" y="1971805"/>
            <a:ext cx="9451104" cy="2135200"/>
          </a:xfrm>
          <a:prstGeom prst="rect">
            <a:avLst/>
          </a:prstGeom>
          <a:noFill/>
        </p:spPr>
        <p:txBody>
          <a:bodyPr wrap="square" rtlCol="0">
            <a:spAutoFit/>
          </a:bodyPr>
          <a:lstStyle/>
          <a:p>
            <a:pPr>
              <a:lnSpc>
                <a:spcPct val="150000"/>
              </a:lnSpc>
            </a:pPr>
            <a:r>
              <a:rPr lang="zh-CN" altLang="en-US" sz="4800" b="1" dirty="0">
                <a:solidFill>
                  <a:srgbClr val="002060"/>
                </a:solidFill>
                <a:latin typeface="黑体" pitchFamily="2" charset="-122"/>
                <a:ea typeface="黑体" pitchFamily="2" charset="-122"/>
              </a:rPr>
              <a:t>主线</a:t>
            </a:r>
            <a:r>
              <a:rPr lang="en-US" altLang="zh-CN" sz="4800" b="1" dirty="0">
                <a:solidFill>
                  <a:srgbClr val="002060"/>
                </a:solidFill>
                <a:latin typeface="黑体" pitchFamily="2" charset="-122"/>
                <a:ea typeface="黑体" pitchFamily="2" charset="-122"/>
              </a:rPr>
              <a:t>(</a:t>
            </a:r>
            <a:r>
              <a:rPr lang="zh-CN" altLang="en-US" sz="4800" b="1" dirty="0">
                <a:solidFill>
                  <a:srgbClr val="002060"/>
                </a:solidFill>
                <a:latin typeface="黑体" pitchFamily="2" charset="-122"/>
                <a:ea typeface="黑体" pitchFamily="2" charset="-122"/>
              </a:rPr>
              <a:t>二</a:t>
            </a:r>
            <a:r>
              <a:rPr lang="en-US" altLang="zh-CN" sz="4800" b="1" dirty="0">
                <a:solidFill>
                  <a:srgbClr val="002060"/>
                </a:solidFill>
                <a:latin typeface="黑体" pitchFamily="2" charset="-122"/>
                <a:ea typeface="黑体" pitchFamily="2" charset="-122"/>
              </a:rPr>
              <a:t>)</a:t>
            </a:r>
            <a:r>
              <a:rPr lang="zh-CN" altLang="en-US" sz="4800" b="1" dirty="0">
                <a:solidFill>
                  <a:srgbClr val="002060"/>
                </a:solidFill>
                <a:latin typeface="黑体" pitchFamily="2" charset="-122"/>
                <a:ea typeface="黑体" pitchFamily="2" charset="-122"/>
              </a:rPr>
              <a:t>　以原子结构为主线的</a:t>
            </a:r>
            <a:r>
              <a:rPr lang="zh-CN" altLang="en-US" sz="4800" b="1" dirty="0" smtClean="0">
                <a:solidFill>
                  <a:srgbClr val="002060"/>
                </a:solidFill>
                <a:latin typeface="黑体" pitchFamily="2" charset="-122"/>
                <a:ea typeface="黑体" pitchFamily="2" charset="-122"/>
              </a:rPr>
              <a:t>物</a:t>
            </a:r>
            <a:endParaRPr lang="en-US" altLang="zh-CN" sz="4800" b="1" dirty="0" smtClean="0">
              <a:solidFill>
                <a:srgbClr val="002060"/>
              </a:solidFill>
              <a:latin typeface="黑体" pitchFamily="2" charset="-122"/>
              <a:ea typeface="黑体" pitchFamily="2" charset="-122"/>
            </a:endParaRPr>
          </a:p>
          <a:p>
            <a:pPr>
              <a:lnSpc>
                <a:spcPct val="150000"/>
              </a:lnSpc>
            </a:pPr>
            <a:r>
              <a:rPr lang="en-US" altLang="zh-CN" sz="4800" b="1" dirty="0">
                <a:solidFill>
                  <a:srgbClr val="002060"/>
                </a:solidFill>
                <a:latin typeface="黑体" pitchFamily="2" charset="-122"/>
                <a:ea typeface="黑体" pitchFamily="2" charset="-122"/>
              </a:rPr>
              <a:t> </a:t>
            </a:r>
            <a:r>
              <a:rPr lang="en-US" altLang="zh-CN" sz="4800" b="1" dirty="0" smtClean="0">
                <a:solidFill>
                  <a:srgbClr val="002060"/>
                </a:solidFill>
                <a:latin typeface="黑体" pitchFamily="2" charset="-122"/>
                <a:ea typeface="黑体" pitchFamily="2" charset="-122"/>
              </a:rPr>
              <a:t>         </a:t>
            </a:r>
            <a:r>
              <a:rPr lang="zh-CN" altLang="en-US" sz="4800" b="1" dirty="0" smtClean="0">
                <a:solidFill>
                  <a:srgbClr val="002060"/>
                </a:solidFill>
                <a:latin typeface="黑体" pitchFamily="2" charset="-122"/>
                <a:ea typeface="黑体" pitchFamily="2" charset="-122"/>
              </a:rPr>
              <a:t>理</a:t>
            </a:r>
            <a:r>
              <a:rPr lang="zh-CN" altLang="en-US" sz="4800" b="1" dirty="0">
                <a:solidFill>
                  <a:srgbClr val="002060"/>
                </a:solidFill>
                <a:latin typeface="黑体" pitchFamily="2" charset="-122"/>
                <a:ea typeface="黑体" pitchFamily="2" charset="-122"/>
              </a:rPr>
              <a:t>模型思维</a:t>
            </a:r>
          </a:p>
        </p:txBody>
      </p:sp>
      <p:cxnSp>
        <p:nvCxnSpPr>
          <p:cNvPr id="42" name="直接连接符 41"/>
          <p:cNvCxnSpPr/>
          <p:nvPr/>
        </p:nvCxnSpPr>
        <p:spPr>
          <a:xfrm>
            <a:off x="9475969" y="-243408"/>
            <a:ext cx="1302138" cy="1135093"/>
          </a:xfrm>
          <a:prstGeom prst="line">
            <a:avLst/>
          </a:prstGeom>
          <a:noFill/>
          <a:ln w="2540" cap="flat" cmpd="sng" algn="ctr">
            <a:solidFill>
              <a:srgbClr val="D76739">
                <a:alpha val="21000"/>
              </a:srgbClr>
            </a:solidFill>
            <a:prstDash val="solid"/>
            <a:miter lim="800000"/>
          </a:ln>
          <a:effectLst/>
        </p:spPr>
      </p:cxnSp>
    </p:spTree>
    <p:extLst>
      <p:ext uri="{BB962C8B-B14F-4D97-AF65-F5344CB8AC3E}">
        <p14:creationId xmlns:p14="http://schemas.microsoft.com/office/powerpoint/2010/main" val="100481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decel="100000"/>
                                        <p:tgtEl>
                                          <p:spTgt spid="5"/>
                                        </p:tgtEl>
                                      </p:cBhvr>
                                    </p:animEffect>
                                    <p:anim calcmode="lin" valueType="num">
                                      <p:cBhvr>
                                        <p:cTn id="8" dur="400" decel="100000" fill="hold"/>
                                        <p:tgtEl>
                                          <p:spTgt spid="5"/>
                                        </p:tgtEl>
                                        <p:attrNameLst>
                                          <p:attrName>style.rotation</p:attrName>
                                        </p:attrNameLst>
                                      </p:cBhvr>
                                      <p:tavLst>
                                        <p:tav tm="0">
                                          <p:val>
                                            <p:fltVal val="-90"/>
                                          </p:val>
                                        </p:tav>
                                        <p:tav tm="100000">
                                          <p:val>
                                            <p:fltVal val="0"/>
                                          </p:val>
                                        </p:tav>
                                      </p:tavLst>
                                    </p:anim>
                                    <p:anim calcmode="lin" valueType="num">
                                      <p:cBhvr>
                                        <p:cTn id="9" dur="400" decel="100000" fill="hold"/>
                                        <p:tgtEl>
                                          <p:spTgt spid="5"/>
                                        </p:tgtEl>
                                        <p:attrNameLst>
                                          <p:attrName>ppt_x</p:attrName>
                                        </p:attrNameLst>
                                      </p:cBhvr>
                                      <p:tavLst>
                                        <p:tav tm="0">
                                          <p:val>
                                            <p:strVal val="#ppt_x+0.4"/>
                                          </p:val>
                                        </p:tav>
                                        <p:tav tm="100000">
                                          <p:val>
                                            <p:strVal val="#ppt_x-0.05"/>
                                          </p:val>
                                        </p:tav>
                                      </p:tavLst>
                                    </p:anim>
                                    <p:anim calcmode="lin" valueType="num">
                                      <p:cBhvr>
                                        <p:cTn id="10" dur="400" decel="100000" fill="hold"/>
                                        <p:tgtEl>
                                          <p:spTgt spid="5"/>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400" decel="100000"/>
                                        <p:tgtEl>
                                          <p:spTgt spid="30"/>
                                        </p:tgtEl>
                                      </p:cBhvr>
                                    </p:animEffect>
                                    <p:anim calcmode="lin" valueType="num">
                                      <p:cBhvr>
                                        <p:cTn id="16" dur="400" decel="100000" fill="hold"/>
                                        <p:tgtEl>
                                          <p:spTgt spid="30"/>
                                        </p:tgtEl>
                                        <p:attrNameLst>
                                          <p:attrName>style.rotation</p:attrName>
                                        </p:attrNameLst>
                                      </p:cBhvr>
                                      <p:tavLst>
                                        <p:tav tm="0">
                                          <p:val>
                                            <p:fltVal val="-90"/>
                                          </p:val>
                                        </p:tav>
                                        <p:tav tm="100000">
                                          <p:val>
                                            <p:fltVal val="0"/>
                                          </p:val>
                                        </p:tav>
                                      </p:tavLst>
                                    </p:anim>
                                    <p:anim calcmode="lin" valueType="num">
                                      <p:cBhvr>
                                        <p:cTn id="17" dur="400" decel="100000" fill="hold"/>
                                        <p:tgtEl>
                                          <p:spTgt spid="30"/>
                                        </p:tgtEl>
                                        <p:attrNameLst>
                                          <p:attrName>ppt_x</p:attrName>
                                        </p:attrNameLst>
                                      </p:cBhvr>
                                      <p:tavLst>
                                        <p:tav tm="0">
                                          <p:val>
                                            <p:strVal val="#ppt_x+0.4"/>
                                          </p:val>
                                        </p:tav>
                                        <p:tav tm="100000">
                                          <p:val>
                                            <p:strVal val="#ppt_x-0.05"/>
                                          </p:val>
                                        </p:tav>
                                      </p:tavLst>
                                    </p:anim>
                                    <p:anim calcmode="lin" valueType="num">
                                      <p:cBhvr>
                                        <p:cTn id="18" dur="400" decel="100000" fill="hold"/>
                                        <p:tgtEl>
                                          <p:spTgt spid="30"/>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30"/>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30"/>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400" decel="100000"/>
                                        <p:tgtEl>
                                          <p:spTgt spid="31"/>
                                        </p:tgtEl>
                                      </p:cBhvr>
                                    </p:animEffect>
                                    <p:anim calcmode="lin" valueType="num">
                                      <p:cBhvr>
                                        <p:cTn id="24" dur="400" decel="100000" fill="hold"/>
                                        <p:tgtEl>
                                          <p:spTgt spid="31"/>
                                        </p:tgtEl>
                                        <p:attrNameLst>
                                          <p:attrName>style.rotation</p:attrName>
                                        </p:attrNameLst>
                                      </p:cBhvr>
                                      <p:tavLst>
                                        <p:tav tm="0">
                                          <p:val>
                                            <p:fltVal val="-90"/>
                                          </p:val>
                                        </p:tav>
                                        <p:tav tm="100000">
                                          <p:val>
                                            <p:fltVal val="0"/>
                                          </p:val>
                                        </p:tav>
                                      </p:tavLst>
                                    </p:anim>
                                    <p:anim calcmode="lin" valueType="num">
                                      <p:cBhvr>
                                        <p:cTn id="25" dur="400" decel="100000" fill="hold"/>
                                        <p:tgtEl>
                                          <p:spTgt spid="31"/>
                                        </p:tgtEl>
                                        <p:attrNameLst>
                                          <p:attrName>ppt_x</p:attrName>
                                        </p:attrNameLst>
                                      </p:cBhvr>
                                      <p:tavLst>
                                        <p:tav tm="0">
                                          <p:val>
                                            <p:strVal val="#ppt_x+0.4"/>
                                          </p:val>
                                        </p:tav>
                                        <p:tav tm="100000">
                                          <p:val>
                                            <p:strVal val="#ppt_x-0.05"/>
                                          </p:val>
                                        </p:tav>
                                      </p:tavLst>
                                    </p:anim>
                                    <p:anim calcmode="lin" valueType="num">
                                      <p:cBhvr>
                                        <p:cTn id="26" dur="400" decel="100000" fill="hold"/>
                                        <p:tgtEl>
                                          <p:spTgt spid="31"/>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31"/>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31"/>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400" decel="100000"/>
                                        <p:tgtEl>
                                          <p:spTgt spid="32"/>
                                        </p:tgtEl>
                                      </p:cBhvr>
                                    </p:animEffect>
                                    <p:anim calcmode="lin" valueType="num">
                                      <p:cBhvr>
                                        <p:cTn id="32" dur="400" decel="100000" fill="hold"/>
                                        <p:tgtEl>
                                          <p:spTgt spid="32"/>
                                        </p:tgtEl>
                                        <p:attrNameLst>
                                          <p:attrName>style.rotation</p:attrName>
                                        </p:attrNameLst>
                                      </p:cBhvr>
                                      <p:tavLst>
                                        <p:tav tm="0">
                                          <p:val>
                                            <p:fltVal val="-90"/>
                                          </p:val>
                                        </p:tav>
                                        <p:tav tm="100000">
                                          <p:val>
                                            <p:fltVal val="0"/>
                                          </p:val>
                                        </p:tav>
                                      </p:tavLst>
                                    </p:anim>
                                    <p:anim calcmode="lin" valueType="num">
                                      <p:cBhvr>
                                        <p:cTn id="33" dur="400" decel="100000" fill="hold"/>
                                        <p:tgtEl>
                                          <p:spTgt spid="32"/>
                                        </p:tgtEl>
                                        <p:attrNameLst>
                                          <p:attrName>ppt_x</p:attrName>
                                        </p:attrNameLst>
                                      </p:cBhvr>
                                      <p:tavLst>
                                        <p:tav tm="0">
                                          <p:val>
                                            <p:strVal val="#ppt_x+0.4"/>
                                          </p:val>
                                        </p:tav>
                                        <p:tav tm="100000">
                                          <p:val>
                                            <p:strVal val="#ppt_x-0.05"/>
                                          </p:val>
                                        </p:tav>
                                      </p:tavLst>
                                    </p:anim>
                                    <p:anim calcmode="lin" valueType="num">
                                      <p:cBhvr>
                                        <p:cTn id="34" dur="400" decel="100000" fill="hold"/>
                                        <p:tgtEl>
                                          <p:spTgt spid="32"/>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32"/>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32"/>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400" decel="100000"/>
                                        <p:tgtEl>
                                          <p:spTgt spid="34"/>
                                        </p:tgtEl>
                                      </p:cBhvr>
                                    </p:animEffect>
                                    <p:anim calcmode="lin" valueType="num">
                                      <p:cBhvr>
                                        <p:cTn id="40" dur="400" decel="100000" fill="hold"/>
                                        <p:tgtEl>
                                          <p:spTgt spid="34"/>
                                        </p:tgtEl>
                                        <p:attrNameLst>
                                          <p:attrName>style.rotation</p:attrName>
                                        </p:attrNameLst>
                                      </p:cBhvr>
                                      <p:tavLst>
                                        <p:tav tm="0">
                                          <p:val>
                                            <p:fltVal val="-90"/>
                                          </p:val>
                                        </p:tav>
                                        <p:tav tm="100000">
                                          <p:val>
                                            <p:fltVal val="0"/>
                                          </p:val>
                                        </p:tav>
                                      </p:tavLst>
                                    </p:anim>
                                    <p:anim calcmode="lin" valueType="num">
                                      <p:cBhvr>
                                        <p:cTn id="41" dur="400" decel="100000" fill="hold"/>
                                        <p:tgtEl>
                                          <p:spTgt spid="34"/>
                                        </p:tgtEl>
                                        <p:attrNameLst>
                                          <p:attrName>ppt_x</p:attrName>
                                        </p:attrNameLst>
                                      </p:cBhvr>
                                      <p:tavLst>
                                        <p:tav tm="0">
                                          <p:val>
                                            <p:strVal val="#ppt_x+0.4"/>
                                          </p:val>
                                        </p:tav>
                                        <p:tav tm="100000">
                                          <p:val>
                                            <p:strVal val="#ppt_x-0.05"/>
                                          </p:val>
                                        </p:tav>
                                      </p:tavLst>
                                    </p:anim>
                                    <p:anim calcmode="lin" valueType="num">
                                      <p:cBhvr>
                                        <p:cTn id="42" dur="400" decel="100000" fill="hold"/>
                                        <p:tgtEl>
                                          <p:spTgt spid="34"/>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34"/>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34"/>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400" decel="100000"/>
                                        <p:tgtEl>
                                          <p:spTgt spid="36"/>
                                        </p:tgtEl>
                                      </p:cBhvr>
                                    </p:animEffect>
                                    <p:anim calcmode="lin" valueType="num">
                                      <p:cBhvr>
                                        <p:cTn id="48" dur="400" decel="100000" fill="hold"/>
                                        <p:tgtEl>
                                          <p:spTgt spid="36"/>
                                        </p:tgtEl>
                                        <p:attrNameLst>
                                          <p:attrName>style.rotation</p:attrName>
                                        </p:attrNameLst>
                                      </p:cBhvr>
                                      <p:tavLst>
                                        <p:tav tm="0">
                                          <p:val>
                                            <p:fltVal val="-90"/>
                                          </p:val>
                                        </p:tav>
                                        <p:tav tm="100000">
                                          <p:val>
                                            <p:fltVal val="0"/>
                                          </p:val>
                                        </p:tav>
                                      </p:tavLst>
                                    </p:anim>
                                    <p:anim calcmode="lin" valueType="num">
                                      <p:cBhvr>
                                        <p:cTn id="49" dur="400" decel="100000" fill="hold"/>
                                        <p:tgtEl>
                                          <p:spTgt spid="36"/>
                                        </p:tgtEl>
                                        <p:attrNameLst>
                                          <p:attrName>ppt_x</p:attrName>
                                        </p:attrNameLst>
                                      </p:cBhvr>
                                      <p:tavLst>
                                        <p:tav tm="0">
                                          <p:val>
                                            <p:strVal val="#ppt_x+0.4"/>
                                          </p:val>
                                        </p:tav>
                                        <p:tav tm="100000">
                                          <p:val>
                                            <p:strVal val="#ppt_x-0.05"/>
                                          </p:val>
                                        </p:tav>
                                      </p:tavLst>
                                    </p:anim>
                                    <p:anim calcmode="lin" valueType="num">
                                      <p:cBhvr>
                                        <p:cTn id="50" dur="400" decel="100000" fill="hold"/>
                                        <p:tgtEl>
                                          <p:spTgt spid="3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3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3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400" decel="100000"/>
                                        <p:tgtEl>
                                          <p:spTgt spid="42"/>
                                        </p:tgtEl>
                                      </p:cBhvr>
                                    </p:animEffect>
                                    <p:anim calcmode="lin" valueType="num">
                                      <p:cBhvr>
                                        <p:cTn id="56" dur="400" decel="100000" fill="hold"/>
                                        <p:tgtEl>
                                          <p:spTgt spid="42"/>
                                        </p:tgtEl>
                                        <p:attrNameLst>
                                          <p:attrName>style.rotation</p:attrName>
                                        </p:attrNameLst>
                                      </p:cBhvr>
                                      <p:tavLst>
                                        <p:tav tm="0">
                                          <p:val>
                                            <p:fltVal val="-90"/>
                                          </p:val>
                                        </p:tav>
                                        <p:tav tm="100000">
                                          <p:val>
                                            <p:fltVal val="0"/>
                                          </p:val>
                                        </p:tav>
                                      </p:tavLst>
                                    </p:anim>
                                    <p:anim calcmode="lin" valueType="num">
                                      <p:cBhvr>
                                        <p:cTn id="57" dur="400" decel="100000" fill="hold"/>
                                        <p:tgtEl>
                                          <p:spTgt spid="42"/>
                                        </p:tgtEl>
                                        <p:attrNameLst>
                                          <p:attrName>ppt_x</p:attrName>
                                        </p:attrNameLst>
                                      </p:cBhvr>
                                      <p:tavLst>
                                        <p:tav tm="0">
                                          <p:val>
                                            <p:strVal val="#ppt_x+0.4"/>
                                          </p:val>
                                        </p:tav>
                                        <p:tav tm="100000">
                                          <p:val>
                                            <p:strVal val="#ppt_x-0.05"/>
                                          </p:val>
                                        </p:tav>
                                      </p:tavLst>
                                    </p:anim>
                                    <p:anim calcmode="lin" valueType="num">
                                      <p:cBhvr>
                                        <p:cTn id="58" dur="400" decel="100000" fill="hold"/>
                                        <p:tgtEl>
                                          <p:spTgt spid="42"/>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42"/>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4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1" grpId="0" animBg="1"/>
      <p:bldP spid="32"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908720"/>
            <a:ext cx="11248468" cy="4525963"/>
          </a:xfrm>
        </p:spPr>
        <p:txBody>
          <a:bodyPr/>
          <a:lstStyle/>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科学家对原子结构的认知也是一个不断基于事实和理论建构物理模型的过程。</a:t>
            </a:r>
            <a:endParaRPr lang="zh-CN" altLang="zh-CN" sz="1050" kern="100" dirty="0">
              <a:latin typeface="宋体"/>
              <a:cs typeface="Courier New"/>
            </a:endParaRPr>
          </a:p>
          <a:p>
            <a:endParaRPr lang="zh-CN" altLang="en-US" dirty="0"/>
          </a:p>
        </p:txBody>
      </p:sp>
      <p:pic>
        <p:nvPicPr>
          <p:cNvPr id="1026" name="Picture 2" descr="24WLELXGKFAX7-1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779872" y="2492896"/>
            <a:ext cx="8206147" cy="339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228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332656"/>
            <a:ext cx="10975658" cy="4525963"/>
          </a:xfrm>
        </p:spPr>
        <p:txBody>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玻尔理论的三条假设</a:t>
            </a:r>
            <a:endParaRPr lang="zh-CN" altLang="zh-CN" sz="1050" kern="100" dirty="0">
              <a:effectLst/>
              <a:latin typeface="宋体"/>
              <a:cs typeface="Courier New"/>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1503480946"/>
              </p:ext>
            </p:extLst>
          </p:nvPr>
        </p:nvGraphicFramePr>
        <p:xfrm>
          <a:off x="768995" y="1307679"/>
          <a:ext cx="10510838" cy="4991100"/>
        </p:xfrm>
        <a:graphic>
          <a:graphicData uri="http://schemas.openxmlformats.org/presentationml/2006/ole">
            <mc:AlternateContent xmlns:mc="http://schemas.openxmlformats.org/markup-compatibility/2006">
              <mc:Choice xmlns:v="urn:schemas-microsoft-com:vml" Requires="v">
                <p:oleObj spid="_x0000_s6154" name="文档" r:id="rId4" imgW="10510966" imgH="4991190" progId="Word.Document.12">
                  <p:embed/>
                </p:oleObj>
              </mc:Choice>
              <mc:Fallback>
                <p:oleObj name="文档" r:id="rId4" imgW="10510966" imgH="4991190" progId="Word.Document.12">
                  <p:embed/>
                  <p:pic>
                    <p:nvPicPr>
                      <p:cNvPr id="0" name=""/>
                      <p:cNvPicPr/>
                      <p:nvPr/>
                    </p:nvPicPr>
                    <p:blipFill>
                      <a:blip r:embed="rId5"/>
                      <a:stretch>
                        <a:fillRect/>
                      </a:stretch>
                    </p:blipFill>
                    <p:spPr>
                      <a:xfrm>
                        <a:off x="768995" y="1307679"/>
                        <a:ext cx="10510838" cy="4991100"/>
                      </a:xfrm>
                      <a:prstGeom prst="rect">
                        <a:avLst/>
                      </a:prstGeom>
                    </p:spPr>
                  </p:pic>
                </p:oleObj>
              </mc:Fallback>
            </mc:AlternateContent>
          </a:graphicData>
        </a:graphic>
      </p:graphicFrame>
    </p:spTree>
    <p:extLst>
      <p:ext uri="{BB962C8B-B14F-4D97-AF65-F5344CB8AC3E}">
        <p14:creationId xmlns:p14="http://schemas.microsoft.com/office/powerpoint/2010/main" val="3630642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50521" y="631233"/>
            <a:ext cx="10975658" cy="5606079"/>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关于原子跃迁必须掌握的六个要点</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氢原子从低能级向高能级跃迁：吸收一定频率的光子，当光子的能量满足</a:t>
            </a:r>
            <a:r>
              <a:rPr lang="en-US" altLang="zh-CN" b="1" i="1" kern="100" dirty="0">
                <a:latin typeface="Times New Roman"/>
                <a:ea typeface="方正细黑一简体"/>
                <a:cs typeface="Courier New"/>
              </a:rPr>
              <a:t>hν</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末</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Times New Roman"/>
                <a:ea typeface="方正细黑一简体"/>
                <a:cs typeface="Times New Roman"/>
              </a:rPr>
              <a:t>初</a:t>
            </a:r>
            <a:r>
              <a:rPr lang="zh-CN" altLang="zh-CN" b="1" kern="100" dirty="0">
                <a:latin typeface="Times New Roman"/>
                <a:ea typeface="方正细黑一简体"/>
                <a:cs typeface="Times New Roman"/>
              </a:rPr>
              <a:t>时，才能被某一个原子吸收，否则不吸收。</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氢原子从高能级向低能级跃迁：以光子的形式向外辐射能量，所辐射的光子能量恰等于发生跃迁时两能级间的能量差。</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电离：当光子能量大于等于原子所处能级的能量值的绝对值时，也可以被氢原子吸收，使氢原子电离，多余的能量作为电子的初动能。</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819143190"/>
              </p:ext>
            </p:extLst>
          </p:nvPr>
        </p:nvGraphicFramePr>
        <p:xfrm>
          <a:off x="841003" y="1066130"/>
          <a:ext cx="10367962" cy="4883150"/>
        </p:xfrm>
        <a:graphic>
          <a:graphicData uri="http://schemas.openxmlformats.org/presentationml/2006/ole">
            <mc:AlternateContent xmlns:mc="http://schemas.openxmlformats.org/markup-compatibility/2006">
              <mc:Choice xmlns:v="urn:schemas-microsoft-com:vml" Requires="v">
                <p:oleObj spid="_x0000_s7178" name="文档" r:id="rId4" imgW="10367808" imgH="4883930" progId="Word.Document.12">
                  <p:embed/>
                </p:oleObj>
              </mc:Choice>
              <mc:Fallback>
                <p:oleObj name="文档" r:id="rId4" imgW="10367808" imgH="4883930" progId="Word.Document.12">
                  <p:embed/>
                  <p:pic>
                    <p:nvPicPr>
                      <p:cNvPr id="0" name=""/>
                      <p:cNvPicPr/>
                      <p:nvPr/>
                    </p:nvPicPr>
                    <p:blipFill>
                      <a:blip r:embed="rId5"/>
                      <a:stretch>
                        <a:fillRect/>
                      </a:stretch>
                    </p:blipFill>
                    <p:spPr>
                      <a:xfrm>
                        <a:off x="841003" y="1066130"/>
                        <a:ext cx="10367962" cy="4883150"/>
                      </a:xfrm>
                      <a:prstGeom prst="rect">
                        <a:avLst/>
                      </a:prstGeom>
                    </p:spPr>
                  </p:pic>
                </p:oleObj>
              </mc:Fallback>
            </mc:AlternateContent>
          </a:graphicData>
        </a:graphic>
      </p:graphicFrame>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24744"/>
            <a:ext cx="11176460" cy="4525963"/>
          </a:xfrm>
        </p:spPr>
        <p:txBody>
          <a:bodyPr/>
          <a:lstStyle/>
          <a:p>
            <a:pPr indent="713740" algn="just">
              <a:lnSpc>
                <a:spcPct val="250000"/>
              </a:lnSpc>
              <a:spcAft>
                <a:spcPts val="0"/>
              </a:spcAft>
              <a:tabLst>
                <a:tab pos="594106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跃迁时电子动能、原子电势能与总能量变化：当轨道半径减小时，库仑引力做正功，原子电势能减小，电子动能增大，原子总能量减小，反之，轨道半径增大时，原子电势能增大，电子动能减小，原子总能量增大。</a:t>
            </a:r>
            <a:endParaRPr lang="zh-CN" altLang="zh-CN" sz="1050" kern="100" dirty="0">
              <a:effectLst/>
              <a:latin typeface="宋体"/>
              <a:cs typeface="Courier New"/>
            </a:endParaRPr>
          </a:p>
        </p:txBody>
      </p:sp>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11357" y="1124744"/>
            <a:ext cx="11202853" cy="5318049"/>
          </a:xfrm>
        </p:spPr>
        <p:txBody>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1909</a:t>
            </a:r>
            <a:r>
              <a:rPr lang="zh-CN" altLang="zh-CN" b="1" kern="100" dirty="0">
                <a:latin typeface="Times New Roman"/>
                <a:ea typeface="方正细黑一简体"/>
                <a:cs typeface="Times New Roman"/>
              </a:rPr>
              <a:t>年，英国物理学家卢瑟福和他的学生</a:t>
            </a:r>
            <a:r>
              <a:rPr lang="zh-CN" altLang="zh-CN" b="1" kern="100" dirty="0" smtClean="0">
                <a:latin typeface="Times New Roman"/>
                <a:ea typeface="方正细黑一简体"/>
                <a:cs typeface="Times New Roman"/>
              </a:rPr>
              <a:t>盖</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革</a:t>
            </a:r>
            <a:r>
              <a:rPr lang="zh-CN" altLang="zh-CN" b="1" kern="100" dirty="0">
                <a:latin typeface="Times New Roman"/>
                <a:ea typeface="方正细黑一简体"/>
                <a:cs typeface="Times New Roman"/>
              </a:rPr>
              <a:t>、马斯顿一起进行了著名的</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粒子散射实验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Times New Roman"/>
              </a:rPr>
              <a:t>实</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验</a:t>
            </a:r>
            <a:r>
              <a:rPr lang="zh-CN" altLang="zh-CN" b="1" kern="100" dirty="0">
                <a:latin typeface="Times New Roman"/>
                <a:ea typeface="方正细黑一简体"/>
                <a:cs typeface="Times New Roman"/>
              </a:rPr>
              <a:t>中大量的粒子穿过金箔前后的运动路径如图所示</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卢</a:t>
            </a:r>
            <a:r>
              <a:rPr lang="zh-CN" altLang="zh-CN" b="1" kern="100" dirty="0">
                <a:latin typeface="Times New Roman"/>
                <a:ea typeface="方正细黑一简体"/>
                <a:cs typeface="Times New Roman"/>
              </a:rPr>
              <a:t>瑟福通过对实验结果的分析和研究，于</a:t>
            </a:r>
            <a:r>
              <a:rPr lang="en-US" altLang="zh-CN" b="1" kern="100" dirty="0">
                <a:latin typeface="Times New Roman"/>
                <a:ea typeface="方正细黑一简体"/>
                <a:cs typeface="Courier New"/>
              </a:rPr>
              <a:t>1911</a:t>
            </a:r>
            <a:r>
              <a:rPr lang="zh-CN" altLang="zh-CN" b="1" kern="100" dirty="0">
                <a:latin typeface="Times New Roman"/>
                <a:ea typeface="方正细黑一简体"/>
                <a:cs typeface="Times New Roman"/>
              </a:rPr>
              <a:t>年建</a:t>
            </a:r>
            <a:r>
              <a:rPr lang="zh-CN" altLang="zh-CN" b="1" kern="100" dirty="0" smtClean="0">
                <a:latin typeface="Times New Roman"/>
                <a:ea typeface="方正细黑一简体"/>
                <a:cs typeface="Times New Roman"/>
              </a:rPr>
              <a:t>立</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了</a:t>
            </a:r>
            <a:r>
              <a:rPr lang="zh-CN" altLang="zh-CN" b="1" kern="100" dirty="0">
                <a:latin typeface="Times New Roman"/>
                <a:ea typeface="方正细黑一简体"/>
                <a:cs typeface="Times New Roman"/>
              </a:rPr>
              <a:t>他自己的原子结构模型。下列关于</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粒子穿过金箔后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的描述中，正确的是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流程图: 离页连接符 2"/>
          <p:cNvSpPr/>
          <p:nvPr/>
        </p:nvSpPr>
        <p:spPr>
          <a:xfrm>
            <a:off x="4744656" y="3508"/>
            <a:ext cx="2376264" cy="833204"/>
          </a:xfrm>
          <a:prstGeom prst="flowChartOffpageConnector">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960680" y="-27384"/>
            <a:ext cx="1867819" cy="664028"/>
          </a:xfrm>
          <a:prstGeom prst="rect">
            <a:avLst/>
          </a:prstGeom>
        </p:spPr>
        <p:txBody>
          <a:bodyPr wrap="none">
            <a:spAutoFit/>
          </a:bodyPr>
          <a:lstStyle/>
          <a:p>
            <a:pPr lvl="0" algn="ctr">
              <a:lnSpc>
                <a:spcPct val="150000"/>
              </a:lnSpc>
              <a:spcBef>
                <a:spcPct val="20000"/>
              </a:spcBef>
              <a:tabLst>
                <a:tab pos="9685338" algn="l"/>
              </a:tabLst>
            </a:pPr>
            <a:r>
              <a:rPr lang="en-US" altLang="zh-CN" sz="2800" b="1" kern="100" dirty="0">
                <a:solidFill>
                  <a:srgbClr val="7030A0"/>
                </a:solidFill>
                <a:latin typeface="Times New Roman"/>
                <a:ea typeface="方正细黑一简体"/>
              </a:rPr>
              <a:t>[</a:t>
            </a:r>
            <a:r>
              <a:rPr lang="zh-CN" altLang="zh-CN" sz="2800" b="1" kern="100" dirty="0">
                <a:solidFill>
                  <a:srgbClr val="7030A0"/>
                </a:solidFill>
                <a:latin typeface="Times New Roman"/>
                <a:ea typeface="方正细黑一简体"/>
                <a:cs typeface="Times New Roman"/>
              </a:rPr>
              <a:t>考法全训</a:t>
            </a:r>
            <a:r>
              <a:rPr lang="en-US" altLang="zh-CN" sz="2800" b="1" kern="100" dirty="0">
                <a:solidFill>
                  <a:srgbClr val="7030A0"/>
                </a:solidFill>
                <a:latin typeface="Times New Roman"/>
                <a:ea typeface="方正细黑一简体"/>
              </a:rPr>
              <a:t>]</a:t>
            </a:r>
            <a:endParaRPr lang="zh-CN" altLang="zh-CN" sz="1100" kern="100" dirty="0">
              <a:latin typeface="宋体"/>
              <a:cs typeface="Courier New"/>
            </a:endParaRPr>
          </a:p>
        </p:txBody>
      </p:sp>
      <p:pic>
        <p:nvPicPr>
          <p:cNvPr id="2050" name="Picture 2" descr="F:\物理（合版）\24WLELXGKFAX7-11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879506" y="1618257"/>
            <a:ext cx="2834705" cy="25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750095"/>
          </a:xfrm>
        </p:spPr>
        <p:txBody>
          <a:bodyPr>
            <a:normAutofit/>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．绝大多数</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粒子穿过金箔后，都发生了大角度偏转</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．少数</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粒子穿过金箔后，基本上沿原来方向前进</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．通过</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粒子散射实验，确定了原子核半径的数量级为</a:t>
            </a:r>
            <a:r>
              <a:rPr lang="en-US" altLang="zh-CN" b="1" kern="100" dirty="0">
                <a:latin typeface="Times New Roman"/>
                <a:ea typeface="方正细黑一简体"/>
                <a:cs typeface="Courier New"/>
              </a:rPr>
              <a:t>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15</a:t>
            </a:r>
            <a:r>
              <a:rPr lang="en-US" altLang="zh-CN" b="1" kern="100" dirty="0">
                <a:latin typeface="Times New Roman"/>
                <a:ea typeface="方正细黑一简体"/>
                <a:cs typeface="Courier New"/>
              </a:rPr>
              <a:t> m</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．通过</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粒子散射实验，确定了原子半径的数量级为</a:t>
            </a:r>
            <a:r>
              <a:rPr lang="en-US" altLang="zh-CN" b="1" kern="100" dirty="0">
                <a:latin typeface="Times New Roman"/>
                <a:ea typeface="方正细黑一简体"/>
                <a:cs typeface="Courier New"/>
              </a:rPr>
              <a:t>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15</a:t>
            </a:r>
            <a:r>
              <a:rPr lang="en-US" altLang="zh-CN" b="1" kern="100" dirty="0">
                <a:latin typeface="Times New Roman"/>
                <a:ea typeface="方正细黑一简体"/>
                <a:cs typeface="Courier New"/>
              </a:rPr>
              <a:t> m</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绝大多数</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粒子穿过金箔后，基本上沿原来方向前进，少数</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粒子穿过金箔后，发生大角度偏转，</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769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arn(inVertic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arn(inVertical)">
                                      <p:cBhvr>
                                        <p:cTn id="1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1279301"/>
            <a:ext cx="10672404" cy="4021907"/>
          </a:xfrm>
        </p:spPr>
        <p:txBody>
          <a:bodyPr/>
          <a:lstStyle/>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通过</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粒子散射实验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，卢瑟福确定了原子核半径的数量级为</a:t>
            </a:r>
            <a:r>
              <a:rPr lang="en-US" altLang="zh-CN" b="1" kern="100" dirty="0">
                <a:latin typeface="Times New Roman"/>
                <a:ea typeface="方正细黑一简体"/>
                <a:cs typeface="Courier New"/>
              </a:rPr>
              <a:t>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15</a:t>
            </a:r>
            <a:r>
              <a:rPr lang="en-US" altLang="zh-CN" b="1" kern="100" dirty="0">
                <a:latin typeface="Times New Roman"/>
                <a:ea typeface="方正细黑一简体"/>
                <a:cs typeface="Courier New"/>
              </a:rPr>
              <a:t> m</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200000"/>
              </a:lnSpc>
              <a:spcAft>
                <a:spcPts val="0"/>
              </a:spcAft>
              <a:tabLst>
                <a:tab pos="5941060" algn="l"/>
              </a:tabLst>
            </a:pPr>
            <a:r>
              <a:rPr lang="zh-CN" altLang="zh-CN" b="1" kern="100" dirty="0" smtClean="0">
                <a:latin typeface="Times New Roman"/>
                <a:ea typeface="方正细黑一简体"/>
                <a:cs typeface="Times New Roman"/>
              </a:rPr>
              <a:t>原</a:t>
            </a:r>
            <a:r>
              <a:rPr lang="zh-CN" altLang="zh-CN" b="1" kern="100" dirty="0">
                <a:latin typeface="Times New Roman"/>
                <a:ea typeface="方正细黑一简体"/>
                <a:cs typeface="Times New Roman"/>
              </a:rPr>
              <a:t>子半径的数量级为</a:t>
            </a:r>
            <a:r>
              <a:rPr lang="en-US" altLang="zh-CN" b="1" kern="100" dirty="0">
                <a:latin typeface="Times New Roman"/>
                <a:ea typeface="方正细黑一简体"/>
                <a:cs typeface="Courier New"/>
              </a:rPr>
              <a:t>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10</a:t>
            </a:r>
            <a:r>
              <a:rPr lang="en-US" altLang="zh-CN" b="1" kern="100" dirty="0">
                <a:latin typeface="Times New Roman"/>
                <a:ea typeface="方正细黑一简体"/>
                <a:cs typeface="Courier New"/>
              </a:rPr>
              <a:t> m</a:t>
            </a:r>
            <a:r>
              <a:rPr lang="zh-CN" altLang="zh-CN" b="1" kern="100" dirty="0">
                <a:latin typeface="Times New Roman"/>
                <a:ea typeface="方正细黑一简体"/>
                <a:cs typeface="Times New Roman"/>
              </a:rPr>
              <a:t>，不是通过</a:t>
            </a:r>
            <a:r>
              <a:rPr lang="en-US" altLang="zh-CN" b="1" kern="100" dirty="0">
                <a:latin typeface="Times New Roman"/>
                <a:ea typeface="方正细黑一简体"/>
                <a:cs typeface="Courier New"/>
              </a:rPr>
              <a:t>α</a:t>
            </a:r>
            <a:r>
              <a:rPr lang="zh-CN" altLang="zh-CN" b="1" kern="100" dirty="0">
                <a:latin typeface="Times New Roman"/>
                <a:ea typeface="方正细黑一简体"/>
                <a:cs typeface="Times New Roman"/>
              </a:rPr>
              <a:t>粒子散射实验确定的，</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effectLst/>
              <a:latin typeface="宋体"/>
              <a:cs typeface="Courier New"/>
            </a:endParaRPr>
          </a:p>
        </p:txBody>
      </p:sp>
    </p:spTree>
    <p:extLst>
      <p:ext uri="{BB962C8B-B14F-4D97-AF65-F5344CB8AC3E}">
        <p14:creationId xmlns:p14="http://schemas.microsoft.com/office/powerpoint/2010/main" val="3769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48680"/>
            <a:ext cx="11248468" cy="5616624"/>
          </a:xfrm>
        </p:spPr>
        <p:txBody>
          <a:bodyPr>
            <a:normAutofit/>
          </a:bodyPr>
          <a:lstStyle/>
          <a:p>
            <a:pPr indent="713740" algn="just">
              <a:lnSpc>
                <a:spcPct val="200000"/>
              </a:lnSpc>
              <a:spcAft>
                <a:spcPts val="0"/>
              </a:spcAft>
              <a:tabLst>
                <a:tab pos="594106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新课标卷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铯原子基态的两个超精细能级之间跃迁发射的光子具有稳定的频率，铯原子钟利用的两能级的能量差量级为</a:t>
            </a:r>
            <a:r>
              <a:rPr lang="en-US" altLang="zh-CN" b="1" kern="100" dirty="0">
                <a:latin typeface="Times New Roman"/>
                <a:ea typeface="方正细黑一简体"/>
                <a:cs typeface="Courier New"/>
              </a:rPr>
              <a:t>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5</a:t>
            </a:r>
            <a:r>
              <a:rPr lang="en-US" altLang="zh-CN" b="1" kern="100" dirty="0">
                <a:latin typeface="Times New Roman"/>
                <a:ea typeface="方正细黑一简体"/>
                <a:cs typeface="Courier New"/>
              </a:rPr>
              <a:t>eV</a:t>
            </a:r>
            <a:r>
              <a:rPr lang="zh-CN" altLang="zh-CN" b="1" kern="100" dirty="0">
                <a:latin typeface="Times New Roman"/>
                <a:ea typeface="方正细黑一简体"/>
                <a:cs typeface="Times New Roman"/>
              </a:rPr>
              <a:t>，跃迁发射的光子的频率量级为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普朗克常量</a:t>
            </a:r>
            <a:r>
              <a:rPr lang="en-US" altLang="zh-CN" b="1" i="1" kern="100" dirty="0">
                <a:latin typeface="Times New Roman"/>
                <a:ea typeface="方正细黑一简体"/>
                <a:cs typeface="Courier New"/>
              </a:rPr>
              <a:t>h</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6.63×10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34</a:t>
            </a:r>
            <a:r>
              <a:rPr lang="en-US" altLang="zh-CN" b="1" kern="100" dirty="0">
                <a:latin typeface="Times New Roman"/>
                <a:ea typeface="方正细黑一简体"/>
                <a:cs typeface="Courier New"/>
              </a:rPr>
              <a:t>J·s</a:t>
            </a:r>
            <a:r>
              <a:rPr lang="zh-CN" altLang="zh-CN" b="1" kern="100" dirty="0">
                <a:latin typeface="Times New Roman"/>
                <a:ea typeface="方正细黑一简体"/>
                <a:cs typeface="Times New Roman"/>
              </a:rPr>
              <a:t>，元电荷</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1.60×10</a:t>
            </a:r>
            <a:r>
              <a:rPr lang="zh-CN" altLang="zh-CN" b="1" kern="100" baseline="30000" dirty="0">
                <a:latin typeface="Times New Roman"/>
                <a:ea typeface="方正细黑一简体"/>
                <a:cs typeface="Times New Roman"/>
              </a:rPr>
              <a:t>－</a:t>
            </a:r>
            <a:r>
              <a:rPr lang="en-US" altLang="zh-CN" b="1" kern="100" baseline="30000" dirty="0">
                <a:latin typeface="Times New Roman"/>
                <a:ea typeface="方正细黑一简体"/>
                <a:cs typeface="Courier New"/>
              </a:rPr>
              <a:t>19</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a:t>
            </a:r>
            <a:r>
              <a:rPr lang="en-US" altLang="zh-CN" b="1" kern="100" baseline="30000" dirty="0">
                <a:latin typeface="Times New Roman"/>
                <a:ea typeface="方正细黑一简体"/>
                <a:cs typeface="Courier New"/>
              </a:rPr>
              <a:t>3</a:t>
            </a:r>
            <a:r>
              <a:rPr lang="en-US" altLang="zh-CN" b="1" kern="100" dirty="0">
                <a:latin typeface="Times New Roman"/>
                <a:ea typeface="方正细黑一简体"/>
                <a:cs typeface="Courier New"/>
              </a:rPr>
              <a:t>Hz</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a:t>
            </a:r>
            <a:r>
              <a:rPr lang="en-US" altLang="zh-CN" b="1" kern="100" baseline="30000" dirty="0">
                <a:latin typeface="Times New Roman"/>
                <a:ea typeface="方正细黑一简体"/>
                <a:cs typeface="Courier New"/>
              </a:rPr>
              <a:t>6</a:t>
            </a:r>
            <a:r>
              <a:rPr lang="en-US" altLang="zh-CN" b="1" kern="100" dirty="0">
                <a:latin typeface="Times New Roman"/>
                <a:ea typeface="方正细黑一简体"/>
                <a:cs typeface="Courier New"/>
              </a:rPr>
              <a:t>Hz</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10</a:t>
            </a:r>
            <a:r>
              <a:rPr lang="en-US" altLang="zh-CN" b="1" kern="100" baseline="30000" dirty="0">
                <a:latin typeface="Times New Roman"/>
                <a:ea typeface="方正细黑一简体"/>
                <a:cs typeface="Courier New"/>
              </a:rPr>
              <a:t>9</a:t>
            </a:r>
            <a:r>
              <a:rPr lang="en-US" altLang="zh-CN" b="1" kern="100" dirty="0">
                <a:latin typeface="Times New Roman"/>
                <a:ea typeface="方正细黑一简体"/>
                <a:cs typeface="Courier New"/>
              </a:rPr>
              <a:t>Hz 	D</a:t>
            </a:r>
            <a:r>
              <a:rPr lang="zh-CN" altLang="zh-CN" b="1" kern="100" dirty="0">
                <a:latin typeface="Times New Roman"/>
                <a:ea typeface="方正细黑一简体"/>
                <a:cs typeface="Times New Roman"/>
              </a:rPr>
              <a:t>．</a:t>
            </a:r>
            <a:r>
              <a:rPr lang="en-US" altLang="zh-CN" b="1" kern="100" dirty="0" smtClean="0">
                <a:latin typeface="Times New Roman"/>
                <a:ea typeface="方正细黑一简体"/>
                <a:cs typeface="Courier New"/>
              </a:rPr>
              <a:t>10</a:t>
            </a:r>
            <a:r>
              <a:rPr lang="en-US" altLang="zh-CN" b="1" kern="100" baseline="30000" dirty="0" smtClean="0">
                <a:latin typeface="Times New Roman"/>
                <a:ea typeface="方正细黑一简体"/>
                <a:cs typeface="Courier New"/>
              </a:rPr>
              <a:t>12</a:t>
            </a:r>
            <a:r>
              <a:rPr lang="en-US" altLang="zh-CN" b="1" kern="100" dirty="0" smtClean="0">
                <a:latin typeface="Times New Roman"/>
                <a:ea typeface="方正细黑一简体"/>
                <a:cs typeface="Courier New"/>
              </a:rPr>
              <a:t>Hz</a:t>
            </a:r>
            <a:endParaRPr lang="zh-CN" altLang="en-US" dirty="0"/>
          </a:p>
        </p:txBody>
      </p:sp>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08720"/>
            <a:ext cx="10975658" cy="4525963"/>
          </a:xfrm>
        </p:spPr>
        <p:txBody>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531223999"/>
              </p:ext>
            </p:extLst>
          </p:nvPr>
        </p:nvGraphicFramePr>
        <p:xfrm>
          <a:off x="624979" y="1922363"/>
          <a:ext cx="10855325" cy="4098925"/>
        </p:xfrm>
        <a:graphic>
          <a:graphicData uri="http://schemas.openxmlformats.org/presentationml/2006/ole">
            <mc:AlternateContent xmlns:mc="http://schemas.openxmlformats.org/markup-compatibility/2006">
              <mc:Choice xmlns:v="urn:schemas-microsoft-com:vml" Requires="v">
                <p:oleObj spid="_x0000_s8202" name="文档" r:id="rId4" imgW="11091152" imgH="4179901" progId="Word.Document.12">
                  <p:embed/>
                </p:oleObj>
              </mc:Choice>
              <mc:Fallback>
                <p:oleObj name="文档" r:id="rId4" imgW="11091152" imgH="4179901" progId="Word.Document.12">
                  <p:embed/>
                  <p:pic>
                    <p:nvPicPr>
                      <p:cNvPr id="0" name=""/>
                      <p:cNvPicPr/>
                      <p:nvPr/>
                    </p:nvPicPr>
                    <p:blipFill>
                      <a:blip r:embed="rId5"/>
                      <a:stretch>
                        <a:fillRect/>
                      </a:stretch>
                    </p:blipFill>
                    <p:spPr>
                      <a:xfrm>
                        <a:off x="624979" y="1922363"/>
                        <a:ext cx="10855325" cy="4098925"/>
                      </a:xfrm>
                      <a:prstGeom prst="rect">
                        <a:avLst/>
                      </a:prstGeom>
                    </p:spPr>
                  </p:pic>
                </p:oleObj>
              </mc:Fallback>
            </mc:AlternateContent>
          </a:graphicData>
        </a:graphic>
      </p:graphicFrame>
    </p:spTree>
    <p:extLst>
      <p:ext uri="{BB962C8B-B14F-4D97-AF65-F5344CB8AC3E}">
        <p14:creationId xmlns:p14="http://schemas.microsoft.com/office/powerpoint/2010/main" val="3769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39732731"/>
              </p:ext>
            </p:extLst>
          </p:nvPr>
        </p:nvGraphicFramePr>
        <p:xfrm>
          <a:off x="696987" y="621440"/>
          <a:ext cx="10367962" cy="3875087"/>
        </p:xfrm>
        <a:graphic>
          <a:graphicData uri="http://schemas.openxmlformats.org/presentationml/2006/ole">
            <mc:AlternateContent xmlns:mc="http://schemas.openxmlformats.org/markup-compatibility/2006">
              <mc:Choice xmlns:v="urn:schemas-microsoft-com:vml" Requires="v">
                <p:oleObj spid="_x0000_s3083" name="文档" r:id="rId4" imgW="10367808" imgH="3875038" progId="Word.Document.12">
                  <p:embed/>
                </p:oleObj>
              </mc:Choice>
              <mc:Fallback>
                <p:oleObj name="文档" r:id="rId4" imgW="10367808" imgH="3875038" progId="Word.Document.12">
                  <p:embed/>
                  <p:pic>
                    <p:nvPicPr>
                      <p:cNvPr id="0" name=""/>
                      <p:cNvPicPr/>
                      <p:nvPr/>
                    </p:nvPicPr>
                    <p:blipFill>
                      <a:blip r:embed="rId5"/>
                      <a:stretch>
                        <a:fillRect/>
                      </a:stretch>
                    </p:blipFill>
                    <p:spPr>
                      <a:xfrm>
                        <a:off x="696987" y="621440"/>
                        <a:ext cx="10367962" cy="3875087"/>
                      </a:xfrm>
                      <a:prstGeom prst="rect">
                        <a:avLst/>
                      </a:prstGeom>
                    </p:spPr>
                  </p:pic>
                </p:oleObj>
              </mc:Fallback>
            </mc:AlternateContent>
          </a:graphicData>
        </a:graphic>
      </p:graphicFrame>
      <p:pic>
        <p:nvPicPr>
          <p:cNvPr id="3074" name="Picture 2" descr="24WLELXGKFAX7-114.TIF"/>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2353171" y="4437864"/>
            <a:ext cx="7128792" cy="187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33809"/>
            <a:ext cx="10975658" cy="4525963"/>
          </a:xfrm>
        </p:spPr>
        <p:txBody>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．红外线波段的光子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．可见光波段的光子</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．紫外线波段的光子</a:t>
            </a:r>
            <a:r>
              <a:rPr lang="zh-CN" altLang="zh-CN" b="1" kern="100" dirty="0">
                <a:latin typeface="宋体"/>
                <a:ea typeface="Times New Roman"/>
                <a:cs typeface="Courier New"/>
              </a:rPr>
              <a:t> </a:t>
            </a:r>
            <a:r>
              <a:rPr lang="en-US" altLang="zh-CN" b="1" kern="100" dirty="0" smtClean="0">
                <a:ea typeface="Times New Roman"/>
              </a:rPr>
              <a:t>	D</a:t>
            </a:r>
            <a:r>
              <a:rPr lang="zh-CN" altLang="zh-CN" b="1" kern="100" dirty="0" smtClean="0">
                <a:ea typeface="方正细黑一简体"/>
              </a:rPr>
              <a:t>．</a:t>
            </a:r>
            <a:r>
              <a:rPr lang="en-US" altLang="zh-CN" b="1" kern="100" dirty="0" smtClean="0">
                <a:ea typeface="方正细黑一简体"/>
              </a:rPr>
              <a:t>X</a:t>
            </a:r>
            <a:r>
              <a:rPr lang="zh-CN" altLang="zh-CN" b="1" kern="100" dirty="0" smtClean="0">
                <a:ea typeface="方正细黑一简体"/>
              </a:rPr>
              <a:t>射线波段的光子</a:t>
            </a:r>
            <a:endParaRPr lang="zh-CN" altLang="zh-CN" sz="1050" kern="100" dirty="0" smtClean="0"/>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446187362"/>
              </p:ext>
            </p:extLst>
          </p:nvPr>
        </p:nvGraphicFramePr>
        <p:xfrm>
          <a:off x="682550" y="2676798"/>
          <a:ext cx="10815637" cy="3992562"/>
        </p:xfrm>
        <a:graphic>
          <a:graphicData uri="http://schemas.openxmlformats.org/presentationml/2006/ole">
            <mc:AlternateContent xmlns:mc="http://schemas.openxmlformats.org/markup-compatibility/2006">
              <mc:Choice xmlns:v="urn:schemas-microsoft-com:vml" Requires="v">
                <p:oleObj spid="_x0000_s9226" name="文档" r:id="rId4" imgW="10927132" imgH="4027290" progId="Word.Document.12">
                  <p:embed/>
                </p:oleObj>
              </mc:Choice>
              <mc:Fallback>
                <p:oleObj name="文档" r:id="rId4" imgW="10927132" imgH="4027290" progId="Word.Document.12">
                  <p:embed/>
                  <p:pic>
                    <p:nvPicPr>
                      <p:cNvPr id="0" name=""/>
                      <p:cNvPicPr/>
                      <p:nvPr/>
                    </p:nvPicPr>
                    <p:blipFill>
                      <a:blip r:embed="rId5"/>
                      <a:stretch>
                        <a:fillRect/>
                      </a:stretch>
                    </p:blipFill>
                    <p:spPr>
                      <a:xfrm>
                        <a:off x="682550" y="2676798"/>
                        <a:ext cx="10815637" cy="3992562"/>
                      </a:xfrm>
                      <a:prstGeom prst="rect">
                        <a:avLst/>
                      </a:prstGeom>
                    </p:spPr>
                  </p:pic>
                </p:oleObj>
              </mc:Fallback>
            </mc:AlternateContent>
          </a:graphicData>
        </a:graphic>
      </p:graphicFrame>
    </p:spTree>
    <p:extLst>
      <p:ext uri="{BB962C8B-B14F-4D97-AF65-F5344CB8AC3E}">
        <p14:creationId xmlns:p14="http://schemas.microsoft.com/office/powerpoint/2010/main" val="3769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27176"/>
            <a:ext cx="11464492" cy="6542184"/>
          </a:xfrm>
        </p:spPr>
        <p:txBody>
          <a:bodyPr>
            <a:normAutofit/>
          </a:bodyPr>
          <a:lstStyle/>
          <a:p>
            <a:pPr indent="713740" algn="just">
              <a:lnSpc>
                <a:spcPct val="160000"/>
              </a:lnSpc>
              <a:spcAft>
                <a:spcPts val="0"/>
              </a:spcAft>
              <a:tabLst>
                <a:tab pos="594106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梦天号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实验舱携带世界首套可相互比对的冷原子钟组发射升空，对提升我国导航定位、深空探测等技术具有重要意义。如图所示为某原子钟工作的四能级体系，原子吸收频率为</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的光子从基态能级</a:t>
            </a:r>
            <a:r>
              <a:rPr lang="zh-CN" altLang="zh-CN" b="1" kern="100" dirty="0">
                <a:latin typeface="宋体"/>
                <a:cs typeface="宋体"/>
              </a:rPr>
              <a:t>Ⅰ</a:t>
            </a:r>
            <a:r>
              <a:rPr lang="zh-CN" altLang="zh-CN" b="1" kern="100" dirty="0">
                <a:latin typeface="Times New Roman"/>
                <a:ea typeface="方正细黑一简体"/>
                <a:cs typeface="Times New Roman"/>
              </a:rPr>
              <a:t>跃迁至激发态能级</a:t>
            </a:r>
            <a:r>
              <a:rPr lang="zh-CN" altLang="zh-CN" b="1" kern="100" dirty="0">
                <a:latin typeface="宋体"/>
                <a:cs typeface="宋体"/>
              </a:rPr>
              <a:t>Ⅱ</a:t>
            </a:r>
            <a:r>
              <a:rPr lang="zh-CN" altLang="zh-CN" b="1" kern="100" dirty="0">
                <a:latin typeface="Times New Roman"/>
                <a:ea typeface="方正细黑一简体"/>
                <a:cs typeface="Times New Roman"/>
              </a:rPr>
              <a:t>，然后自发辐射出频率为</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的光子，跃迁到钟跃迁的上能级</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，并在一定条件下可跃迁到钟跃迁的下能级</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，实现受激辐射，发出钟激光，最后辐射出频率为</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的光子回到基态。该原子钟产生的钟激光的频率</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60000"/>
              </a:lnSpc>
              <a:spcAft>
                <a:spcPts val="0"/>
              </a:spcAft>
              <a:tabLst>
                <a:tab pos="5287963"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endParaRPr lang="zh-CN" altLang="zh-CN" sz="1050" kern="100" dirty="0">
              <a:latin typeface="宋体"/>
              <a:cs typeface="Courier New"/>
            </a:endParaRPr>
          </a:p>
          <a:p>
            <a:pPr indent="713740" algn="just">
              <a:lnSpc>
                <a:spcPct val="160000"/>
              </a:lnSpc>
              <a:spcAft>
                <a:spcPts val="0"/>
              </a:spcAft>
              <a:tabLst>
                <a:tab pos="5287963"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endParaRPr lang="zh-CN" altLang="zh-CN" sz="1050" kern="100" dirty="0">
              <a:latin typeface="宋体"/>
              <a:cs typeface="Courier New"/>
            </a:endParaRPr>
          </a:p>
          <a:p>
            <a:pPr>
              <a:lnSpc>
                <a:spcPct val="160000"/>
              </a:lnSpc>
              <a:tabLst>
                <a:tab pos="5287963" algn="l"/>
              </a:tabLst>
            </a:pPr>
            <a:endParaRPr lang="zh-CN" altLang="en-US" dirty="0"/>
          </a:p>
        </p:txBody>
      </p:sp>
      <p:pic>
        <p:nvPicPr>
          <p:cNvPr id="4098" name="Picture 2" descr="F:\物理（合版）\23WLGKSDJ-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561079" y="4418101"/>
            <a:ext cx="2808312" cy="217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3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44638"/>
            <a:ext cx="10975658" cy="4525963"/>
          </a:xfrm>
        </p:spPr>
        <p:txBody>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设各能级的能量值如图所示，则</a:t>
            </a:r>
            <a:r>
              <a:rPr lang="en-US" altLang="zh-CN" b="1" i="1" kern="100" dirty="0">
                <a:latin typeface="Times New Roman"/>
                <a:ea typeface="方正细黑一简体"/>
                <a:cs typeface="Courier New"/>
              </a:rPr>
              <a:t>hν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宋体"/>
                <a:cs typeface="宋体"/>
              </a:rPr>
              <a:t>Ⅱ</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宋体"/>
                <a:cs typeface="宋体"/>
              </a:rPr>
              <a:t>Ⅰ</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hν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宋体"/>
                <a:cs typeface="宋体"/>
              </a:rPr>
              <a:t>Ⅱ</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hν</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hν</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zh-CN" altLang="zh-CN" b="1" kern="100" baseline="-25000" dirty="0">
                <a:latin typeface="宋体"/>
                <a:cs typeface="宋体"/>
              </a:rPr>
              <a:t>Ⅰ</a:t>
            </a:r>
            <a:r>
              <a:rPr lang="zh-CN" altLang="zh-CN" b="1" kern="100" dirty="0">
                <a:latin typeface="Times New Roman"/>
                <a:ea typeface="方正细黑一简体"/>
                <a:cs typeface="Times New Roman"/>
              </a:rPr>
              <a:t>，联立解得：</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，则</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ν</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pic>
        <p:nvPicPr>
          <p:cNvPr id="5122" name="Picture 2" descr="F:\物理（合版）\23WLGKSDJDA-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009355" y="4329013"/>
            <a:ext cx="251936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69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barn(inVertical)">
                                      <p:cBhvr>
                                        <p:cTn id="1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10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250"/>
                                        <p:tgtEl>
                                          <p:spTgt spid="199"/>
                                        </p:tgtEl>
                                      </p:cBhvr>
                                    </p:animEffect>
                                  </p:childTnLst>
                                </p:cTn>
                              </p:par>
                            </p:childTnLst>
                          </p:cTn>
                        </p:par>
                        <p:par>
                          <p:cTn id="8" fill="hold">
                            <p:stCondLst>
                              <p:cond delay="25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250" fill="hold"/>
                                        <p:tgtEl>
                                          <p:spTgt spid="238"/>
                                        </p:tgtEl>
                                        <p:attrNameLst>
                                          <p:attrName>ppt_x</p:attrName>
                                        </p:attrNameLst>
                                      </p:cBhvr>
                                      <p:tavLst>
                                        <p:tav tm="0">
                                          <p:val>
                                            <p:strVal val="0-#ppt_w/2"/>
                                          </p:val>
                                        </p:tav>
                                        <p:tav tm="100000">
                                          <p:val>
                                            <p:strVal val="#ppt_x"/>
                                          </p:val>
                                        </p:tav>
                                      </p:tavLst>
                                    </p:anim>
                                    <p:anim calcmode="lin" valueType="num">
                                      <p:cBhvr additive="base">
                                        <p:cTn id="12" dur="25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250" fill="hold"/>
                                        <p:tgtEl>
                                          <p:spTgt spid="203"/>
                                        </p:tgtEl>
                                        <p:attrNameLst>
                                          <p:attrName>ppt_x</p:attrName>
                                        </p:attrNameLst>
                                      </p:cBhvr>
                                      <p:tavLst>
                                        <p:tav tm="0">
                                          <p:val>
                                            <p:strVal val="0-#ppt_w/2"/>
                                          </p:val>
                                        </p:tav>
                                        <p:tav tm="100000">
                                          <p:val>
                                            <p:strVal val="#ppt_x"/>
                                          </p:val>
                                        </p:tav>
                                      </p:tavLst>
                                    </p:anim>
                                    <p:anim calcmode="lin" valueType="num">
                                      <p:cBhvr additive="base">
                                        <p:cTn id="16" dur="25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250" fill="hold"/>
                                        <p:tgtEl>
                                          <p:spTgt spid="204"/>
                                        </p:tgtEl>
                                        <p:attrNameLst>
                                          <p:attrName>ppt_x</p:attrName>
                                        </p:attrNameLst>
                                      </p:cBhvr>
                                      <p:tavLst>
                                        <p:tav tm="0">
                                          <p:val>
                                            <p:strVal val="1+#ppt_w/2"/>
                                          </p:val>
                                        </p:tav>
                                        <p:tav tm="100000">
                                          <p:val>
                                            <p:strVal val="#ppt_x"/>
                                          </p:val>
                                        </p:tav>
                                      </p:tavLst>
                                    </p:anim>
                                    <p:anim calcmode="lin" valueType="num">
                                      <p:cBhvr additive="base">
                                        <p:cTn id="21" dur="25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250" fill="hold"/>
                                        <p:tgtEl>
                                          <p:spTgt spid="205"/>
                                        </p:tgtEl>
                                        <p:attrNameLst>
                                          <p:attrName>ppt_x</p:attrName>
                                        </p:attrNameLst>
                                      </p:cBhvr>
                                      <p:tavLst>
                                        <p:tav tm="0">
                                          <p:val>
                                            <p:strVal val="1+#ppt_w/2"/>
                                          </p:val>
                                        </p:tav>
                                        <p:tav tm="100000">
                                          <p:val>
                                            <p:strVal val="#ppt_x"/>
                                          </p:val>
                                        </p:tav>
                                      </p:tavLst>
                                    </p:anim>
                                    <p:anim calcmode="lin" valueType="num">
                                      <p:cBhvr additive="base">
                                        <p:cTn id="25" dur="25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250" fill="hold"/>
                                        <p:tgtEl>
                                          <p:spTgt spid="206"/>
                                        </p:tgtEl>
                                        <p:attrNameLst>
                                          <p:attrName>ppt_x</p:attrName>
                                        </p:attrNameLst>
                                      </p:cBhvr>
                                      <p:tavLst>
                                        <p:tav tm="0">
                                          <p:val>
                                            <p:strVal val="1+#ppt_w/2"/>
                                          </p:val>
                                        </p:tav>
                                        <p:tav tm="100000">
                                          <p:val>
                                            <p:strVal val="#ppt_x"/>
                                          </p:val>
                                        </p:tav>
                                      </p:tavLst>
                                    </p:anim>
                                    <p:anim calcmode="lin" valueType="num">
                                      <p:cBhvr additive="base">
                                        <p:cTn id="29" dur="25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250" fill="hold"/>
                                        <p:tgtEl>
                                          <p:spTgt spid="207"/>
                                        </p:tgtEl>
                                        <p:attrNameLst>
                                          <p:attrName>ppt_x</p:attrName>
                                        </p:attrNameLst>
                                      </p:cBhvr>
                                      <p:tavLst>
                                        <p:tav tm="0">
                                          <p:val>
                                            <p:strVal val="1+#ppt_w/2"/>
                                          </p:val>
                                        </p:tav>
                                        <p:tav tm="100000">
                                          <p:val>
                                            <p:strVal val="#ppt_x"/>
                                          </p:val>
                                        </p:tav>
                                      </p:tavLst>
                                    </p:anim>
                                    <p:anim calcmode="lin" valueType="num">
                                      <p:cBhvr additive="base">
                                        <p:cTn id="33" dur="25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250" fill="hold"/>
                                        <p:tgtEl>
                                          <p:spTgt spid="208"/>
                                        </p:tgtEl>
                                        <p:attrNameLst>
                                          <p:attrName>ppt_x</p:attrName>
                                        </p:attrNameLst>
                                      </p:cBhvr>
                                      <p:tavLst>
                                        <p:tav tm="0">
                                          <p:val>
                                            <p:strVal val="1+#ppt_w/2"/>
                                          </p:val>
                                        </p:tav>
                                        <p:tav tm="100000">
                                          <p:val>
                                            <p:strVal val="#ppt_x"/>
                                          </p:val>
                                        </p:tav>
                                      </p:tavLst>
                                    </p:anim>
                                    <p:anim calcmode="lin" valueType="num">
                                      <p:cBhvr additive="base">
                                        <p:cTn id="37" dur="25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250" fill="hold"/>
                                        <p:tgtEl>
                                          <p:spTgt spid="209"/>
                                        </p:tgtEl>
                                        <p:attrNameLst>
                                          <p:attrName>ppt_x</p:attrName>
                                        </p:attrNameLst>
                                      </p:cBhvr>
                                      <p:tavLst>
                                        <p:tav tm="0">
                                          <p:val>
                                            <p:strVal val="1+#ppt_w/2"/>
                                          </p:val>
                                        </p:tav>
                                        <p:tav tm="100000">
                                          <p:val>
                                            <p:strVal val="#ppt_x"/>
                                          </p:val>
                                        </p:tav>
                                      </p:tavLst>
                                    </p:anim>
                                    <p:anim calcmode="lin" valueType="num">
                                      <p:cBhvr additive="base">
                                        <p:cTn id="41" dur="25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250" fill="hold"/>
                                        <p:tgtEl>
                                          <p:spTgt spid="210"/>
                                        </p:tgtEl>
                                        <p:attrNameLst>
                                          <p:attrName>ppt_x</p:attrName>
                                        </p:attrNameLst>
                                      </p:cBhvr>
                                      <p:tavLst>
                                        <p:tav tm="0">
                                          <p:val>
                                            <p:strVal val="1+#ppt_w/2"/>
                                          </p:val>
                                        </p:tav>
                                        <p:tav tm="100000">
                                          <p:val>
                                            <p:strVal val="#ppt_x"/>
                                          </p:val>
                                        </p:tav>
                                      </p:tavLst>
                                    </p:anim>
                                    <p:anim calcmode="lin" valueType="num">
                                      <p:cBhvr additive="base">
                                        <p:cTn id="45" dur="25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250" fill="hold"/>
                                        <p:tgtEl>
                                          <p:spTgt spid="211"/>
                                        </p:tgtEl>
                                        <p:attrNameLst>
                                          <p:attrName>ppt_x</p:attrName>
                                        </p:attrNameLst>
                                      </p:cBhvr>
                                      <p:tavLst>
                                        <p:tav tm="0">
                                          <p:val>
                                            <p:strVal val="1+#ppt_w/2"/>
                                          </p:val>
                                        </p:tav>
                                        <p:tav tm="100000">
                                          <p:val>
                                            <p:strVal val="#ppt_x"/>
                                          </p:val>
                                        </p:tav>
                                      </p:tavLst>
                                    </p:anim>
                                    <p:anim calcmode="lin" valueType="num">
                                      <p:cBhvr additive="base">
                                        <p:cTn id="49" dur="25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250" fill="hold"/>
                                        <p:tgtEl>
                                          <p:spTgt spid="212"/>
                                        </p:tgtEl>
                                        <p:attrNameLst>
                                          <p:attrName>ppt_x</p:attrName>
                                        </p:attrNameLst>
                                      </p:cBhvr>
                                      <p:tavLst>
                                        <p:tav tm="0">
                                          <p:val>
                                            <p:strVal val="1+#ppt_w/2"/>
                                          </p:val>
                                        </p:tav>
                                        <p:tav tm="100000">
                                          <p:val>
                                            <p:strVal val="#ppt_x"/>
                                          </p:val>
                                        </p:tav>
                                      </p:tavLst>
                                    </p:anim>
                                    <p:anim calcmode="lin" valueType="num">
                                      <p:cBhvr additive="base">
                                        <p:cTn id="53" dur="25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250" fill="hold"/>
                                        <p:tgtEl>
                                          <p:spTgt spid="213"/>
                                        </p:tgtEl>
                                        <p:attrNameLst>
                                          <p:attrName>ppt_x</p:attrName>
                                        </p:attrNameLst>
                                      </p:cBhvr>
                                      <p:tavLst>
                                        <p:tav tm="0">
                                          <p:val>
                                            <p:strVal val="1+#ppt_w/2"/>
                                          </p:val>
                                        </p:tav>
                                        <p:tav tm="100000">
                                          <p:val>
                                            <p:strVal val="#ppt_x"/>
                                          </p:val>
                                        </p:tav>
                                      </p:tavLst>
                                    </p:anim>
                                    <p:anim calcmode="lin" valueType="num">
                                      <p:cBhvr additive="base">
                                        <p:cTn id="57" dur="25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250" fill="hold"/>
                                        <p:tgtEl>
                                          <p:spTgt spid="214"/>
                                        </p:tgtEl>
                                        <p:attrNameLst>
                                          <p:attrName>ppt_x</p:attrName>
                                        </p:attrNameLst>
                                      </p:cBhvr>
                                      <p:tavLst>
                                        <p:tav tm="0">
                                          <p:val>
                                            <p:strVal val="1+#ppt_w/2"/>
                                          </p:val>
                                        </p:tav>
                                        <p:tav tm="100000">
                                          <p:val>
                                            <p:strVal val="#ppt_x"/>
                                          </p:val>
                                        </p:tav>
                                      </p:tavLst>
                                    </p:anim>
                                    <p:anim calcmode="lin" valueType="num">
                                      <p:cBhvr additive="base">
                                        <p:cTn id="61" dur="25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250" fill="hold"/>
                                        <p:tgtEl>
                                          <p:spTgt spid="215"/>
                                        </p:tgtEl>
                                        <p:attrNameLst>
                                          <p:attrName>ppt_x</p:attrName>
                                        </p:attrNameLst>
                                      </p:cBhvr>
                                      <p:tavLst>
                                        <p:tav tm="0">
                                          <p:val>
                                            <p:strVal val="1+#ppt_w/2"/>
                                          </p:val>
                                        </p:tav>
                                        <p:tav tm="100000">
                                          <p:val>
                                            <p:strVal val="#ppt_x"/>
                                          </p:val>
                                        </p:tav>
                                      </p:tavLst>
                                    </p:anim>
                                    <p:anim calcmode="lin" valueType="num">
                                      <p:cBhvr additive="base">
                                        <p:cTn id="65" dur="25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250" fill="hold"/>
                                        <p:tgtEl>
                                          <p:spTgt spid="216"/>
                                        </p:tgtEl>
                                        <p:attrNameLst>
                                          <p:attrName>ppt_x</p:attrName>
                                        </p:attrNameLst>
                                      </p:cBhvr>
                                      <p:tavLst>
                                        <p:tav tm="0">
                                          <p:val>
                                            <p:strVal val="1+#ppt_w/2"/>
                                          </p:val>
                                        </p:tav>
                                        <p:tav tm="100000">
                                          <p:val>
                                            <p:strVal val="#ppt_x"/>
                                          </p:val>
                                        </p:tav>
                                      </p:tavLst>
                                    </p:anim>
                                    <p:anim calcmode="lin" valueType="num">
                                      <p:cBhvr additive="base">
                                        <p:cTn id="69" dur="25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250" fill="hold"/>
                                        <p:tgtEl>
                                          <p:spTgt spid="217"/>
                                        </p:tgtEl>
                                        <p:attrNameLst>
                                          <p:attrName>ppt_x</p:attrName>
                                        </p:attrNameLst>
                                      </p:cBhvr>
                                      <p:tavLst>
                                        <p:tav tm="0">
                                          <p:val>
                                            <p:strVal val="1+#ppt_w/2"/>
                                          </p:val>
                                        </p:tav>
                                        <p:tav tm="100000">
                                          <p:val>
                                            <p:strVal val="#ppt_x"/>
                                          </p:val>
                                        </p:tav>
                                      </p:tavLst>
                                    </p:anim>
                                    <p:anim calcmode="lin" valueType="num">
                                      <p:cBhvr additive="base">
                                        <p:cTn id="73" dur="25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250" fill="hold"/>
                                        <p:tgtEl>
                                          <p:spTgt spid="218"/>
                                        </p:tgtEl>
                                        <p:attrNameLst>
                                          <p:attrName>ppt_x</p:attrName>
                                        </p:attrNameLst>
                                      </p:cBhvr>
                                      <p:tavLst>
                                        <p:tav tm="0">
                                          <p:val>
                                            <p:strVal val="1+#ppt_w/2"/>
                                          </p:val>
                                        </p:tav>
                                        <p:tav tm="100000">
                                          <p:val>
                                            <p:strVal val="#ppt_x"/>
                                          </p:val>
                                        </p:tav>
                                      </p:tavLst>
                                    </p:anim>
                                    <p:anim calcmode="lin" valueType="num">
                                      <p:cBhvr additive="base">
                                        <p:cTn id="77" dur="25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250" fill="hold"/>
                                        <p:tgtEl>
                                          <p:spTgt spid="219"/>
                                        </p:tgtEl>
                                        <p:attrNameLst>
                                          <p:attrName>ppt_x</p:attrName>
                                        </p:attrNameLst>
                                      </p:cBhvr>
                                      <p:tavLst>
                                        <p:tav tm="0">
                                          <p:val>
                                            <p:strVal val="1+#ppt_w/2"/>
                                          </p:val>
                                        </p:tav>
                                        <p:tav tm="100000">
                                          <p:val>
                                            <p:strVal val="#ppt_x"/>
                                          </p:val>
                                        </p:tav>
                                      </p:tavLst>
                                    </p:anim>
                                    <p:anim calcmode="lin" valueType="num">
                                      <p:cBhvr additive="base">
                                        <p:cTn id="81" dur="25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250" fill="hold"/>
                                        <p:tgtEl>
                                          <p:spTgt spid="220"/>
                                        </p:tgtEl>
                                        <p:attrNameLst>
                                          <p:attrName>ppt_x</p:attrName>
                                        </p:attrNameLst>
                                      </p:cBhvr>
                                      <p:tavLst>
                                        <p:tav tm="0">
                                          <p:val>
                                            <p:strVal val="1+#ppt_w/2"/>
                                          </p:val>
                                        </p:tav>
                                        <p:tav tm="100000">
                                          <p:val>
                                            <p:strVal val="#ppt_x"/>
                                          </p:val>
                                        </p:tav>
                                      </p:tavLst>
                                    </p:anim>
                                    <p:anim calcmode="lin" valueType="num">
                                      <p:cBhvr additive="base">
                                        <p:cTn id="85" dur="25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250" fill="hold"/>
                                        <p:tgtEl>
                                          <p:spTgt spid="221"/>
                                        </p:tgtEl>
                                        <p:attrNameLst>
                                          <p:attrName>ppt_x</p:attrName>
                                        </p:attrNameLst>
                                      </p:cBhvr>
                                      <p:tavLst>
                                        <p:tav tm="0">
                                          <p:val>
                                            <p:strVal val="1+#ppt_w/2"/>
                                          </p:val>
                                        </p:tav>
                                        <p:tav tm="100000">
                                          <p:val>
                                            <p:strVal val="#ppt_x"/>
                                          </p:val>
                                        </p:tav>
                                      </p:tavLst>
                                    </p:anim>
                                    <p:anim calcmode="lin" valueType="num">
                                      <p:cBhvr additive="base">
                                        <p:cTn id="89" dur="25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250" fill="hold"/>
                                        <p:tgtEl>
                                          <p:spTgt spid="222"/>
                                        </p:tgtEl>
                                        <p:attrNameLst>
                                          <p:attrName>ppt_x</p:attrName>
                                        </p:attrNameLst>
                                      </p:cBhvr>
                                      <p:tavLst>
                                        <p:tav tm="0">
                                          <p:val>
                                            <p:strVal val="1+#ppt_w/2"/>
                                          </p:val>
                                        </p:tav>
                                        <p:tav tm="100000">
                                          <p:val>
                                            <p:strVal val="#ppt_x"/>
                                          </p:val>
                                        </p:tav>
                                      </p:tavLst>
                                    </p:anim>
                                    <p:anim calcmode="lin" valueType="num">
                                      <p:cBhvr additive="base">
                                        <p:cTn id="93" dur="25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250" fill="hold"/>
                                        <p:tgtEl>
                                          <p:spTgt spid="223"/>
                                        </p:tgtEl>
                                        <p:attrNameLst>
                                          <p:attrName>ppt_x</p:attrName>
                                        </p:attrNameLst>
                                      </p:cBhvr>
                                      <p:tavLst>
                                        <p:tav tm="0">
                                          <p:val>
                                            <p:strVal val="1+#ppt_w/2"/>
                                          </p:val>
                                        </p:tav>
                                        <p:tav tm="100000">
                                          <p:val>
                                            <p:strVal val="#ppt_x"/>
                                          </p:val>
                                        </p:tav>
                                      </p:tavLst>
                                    </p:anim>
                                    <p:anim calcmode="lin" valueType="num">
                                      <p:cBhvr additive="base">
                                        <p:cTn id="97" dur="25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250" fill="hold"/>
                                        <p:tgtEl>
                                          <p:spTgt spid="224"/>
                                        </p:tgtEl>
                                        <p:attrNameLst>
                                          <p:attrName>ppt_x</p:attrName>
                                        </p:attrNameLst>
                                      </p:cBhvr>
                                      <p:tavLst>
                                        <p:tav tm="0">
                                          <p:val>
                                            <p:strVal val="1+#ppt_w/2"/>
                                          </p:val>
                                        </p:tav>
                                        <p:tav tm="100000">
                                          <p:val>
                                            <p:strVal val="#ppt_x"/>
                                          </p:val>
                                        </p:tav>
                                      </p:tavLst>
                                    </p:anim>
                                    <p:anim calcmode="lin" valueType="num">
                                      <p:cBhvr additive="base">
                                        <p:cTn id="101" dur="25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250" fill="hold"/>
                                        <p:tgtEl>
                                          <p:spTgt spid="225"/>
                                        </p:tgtEl>
                                        <p:attrNameLst>
                                          <p:attrName>ppt_x</p:attrName>
                                        </p:attrNameLst>
                                      </p:cBhvr>
                                      <p:tavLst>
                                        <p:tav tm="0">
                                          <p:val>
                                            <p:strVal val="1+#ppt_w/2"/>
                                          </p:val>
                                        </p:tav>
                                        <p:tav tm="100000">
                                          <p:val>
                                            <p:strVal val="#ppt_x"/>
                                          </p:val>
                                        </p:tav>
                                      </p:tavLst>
                                    </p:anim>
                                    <p:anim calcmode="lin" valueType="num">
                                      <p:cBhvr additive="base">
                                        <p:cTn id="105" dur="25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250" fill="hold"/>
                                        <p:tgtEl>
                                          <p:spTgt spid="226"/>
                                        </p:tgtEl>
                                        <p:attrNameLst>
                                          <p:attrName>ppt_x</p:attrName>
                                        </p:attrNameLst>
                                      </p:cBhvr>
                                      <p:tavLst>
                                        <p:tav tm="0">
                                          <p:val>
                                            <p:strVal val="1+#ppt_w/2"/>
                                          </p:val>
                                        </p:tav>
                                        <p:tav tm="100000">
                                          <p:val>
                                            <p:strVal val="#ppt_x"/>
                                          </p:val>
                                        </p:tav>
                                      </p:tavLst>
                                    </p:anim>
                                    <p:anim calcmode="lin" valueType="num">
                                      <p:cBhvr additive="base">
                                        <p:cTn id="109" dur="25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250" fill="hold"/>
                                        <p:tgtEl>
                                          <p:spTgt spid="227"/>
                                        </p:tgtEl>
                                        <p:attrNameLst>
                                          <p:attrName>ppt_x</p:attrName>
                                        </p:attrNameLst>
                                      </p:cBhvr>
                                      <p:tavLst>
                                        <p:tav tm="0">
                                          <p:val>
                                            <p:strVal val="1+#ppt_w/2"/>
                                          </p:val>
                                        </p:tav>
                                        <p:tav tm="100000">
                                          <p:val>
                                            <p:strVal val="#ppt_x"/>
                                          </p:val>
                                        </p:tav>
                                      </p:tavLst>
                                    </p:anim>
                                    <p:anim calcmode="lin" valueType="num">
                                      <p:cBhvr additive="base">
                                        <p:cTn id="113" dur="25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250" fill="hold"/>
                                        <p:tgtEl>
                                          <p:spTgt spid="228"/>
                                        </p:tgtEl>
                                        <p:attrNameLst>
                                          <p:attrName>ppt_x</p:attrName>
                                        </p:attrNameLst>
                                      </p:cBhvr>
                                      <p:tavLst>
                                        <p:tav tm="0">
                                          <p:val>
                                            <p:strVal val="1+#ppt_w/2"/>
                                          </p:val>
                                        </p:tav>
                                        <p:tav tm="100000">
                                          <p:val>
                                            <p:strVal val="#ppt_x"/>
                                          </p:val>
                                        </p:tav>
                                      </p:tavLst>
                                    </p:anim>
                                    <p:anim calcmode="lin" valueType="num">
                                      <p:cBhvr additive="base">
                                        <p:cTn id="117" dur="25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250" fill="hold"/>
                                        <p:tgtEl>
                                          <p:spTgt spid="229"/>
                                        </p:tgtEl>
                                        <p:attrNameLst>
                                          <p:attrName>ppt_x</p:attrName>
                                        </p:attrNameLst>
                                      </p:cBhvr>
                                      <p:tavLst>
                                        <p:tav tm="0">
                                          <p:val>
                                            <p:strVal val="1+#ppt_w/2"/>
                                          </p:val>
                                        </p:tav>
                                        <p:tav tm="100000">
                                          <p:val>
                                            <p:strVal val="#ppt_x"/>
                                          </p:val>
                                        </p:tav>
                                      </p:tavLst>
                                    </p:anim>
                                    <p:anim calcmode="lin" valueType="num">
                                      <p:cBhvr additive="base">
                                        <p:cTn id="121" dur="25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250" fill="hold"/>
                                        <p:tgtEl>
                                          <p:spTgt spid="230"/>
                                        </p:tgtEl>
                                        <p:attrNameLst>
                                          <p:attrName>ppt_x</p:attrName>
                                        </p:attrNameLst>
                                      </p:cBhvr>
                                      <p:tavLst>
                                        <p:tav tm="0">
                                          <p:val>
                                            <p:strVal val="1+#ppt_w/2"/>
                                          </p:val>
                                        </p:tav>
                                        <p:tav tm="100000">
                                          <p:val>
                                            <p:strVal val="#ppt_x"/>
                                          </p:val>
                                        </p:tav>
                                      </p:tavLst>
                                    </p:anim>
                                    <p:anim calcmode="lin" valueType="num">
                                      <p:cBhvr additive="base">
                                        <p:cTn id="125" dur="25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250" fill="hold"/>
                                        <p:tgtEl>
                                          <p:spTgt spid="231"/>
                                        </p:tgtEl>
                                        <p:attrNameLst>
                                          <p:attrName>ppt_x</p:attrName>
                                        </p:attrNameLst>
                                      </p:cBhvr>
                                      <p:tavLst>
                                        <p:tav tm="0">
                                          <p:val>
                                            <p:strVal val="1+#ppt_w/2"/>
                                          </p:val>
                                        </p:tav>
                                        <p:tav tm="100000">
                                          <p:val>
                                            <p:strVal val="#ppt_x"/>
                                          </p:val>
                                        </p:tav>
                                      </p:tavLst>
                                    </p:anim>
                                    <p:anim calcmode="lin" valueType="num">
                                      <p:cBhvr additive="base">
                                        <p:cTn id="129" dur="25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250" fill="hold"/>
                                        <p:tgtEl>
                                          <p:spTgt spid="232"/>
                                        </p:tgtEl>
                                        <p:attrNameLst>
                                          <p:attrName>ppt_x</p:attrName>
                                        </p:attrNameLst>
                                      </p:cBhvr>
                                      <p:tavLst>
                                        <p:tav tm="0">
                                          <p:val>
                                            <p:strVal val="1+#ppt_w/2"/>
                                          </p:val>
                                        </p:tav>
                                        <p:tav tm="100000">
                                          <p:val>
                                            <p:strVal val="#ppt_x"/>
                                          </p:val>
                                        </p:tav>
                                      </p:tavLst>
                                    </p:anim>
                                    <p:anim calcmode="lin" valueType="num">
                                      <p:cBhvr additive="base">
                                        <p:cTn id="133" dur="25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250" fill="hold"/>
                                        <p:tgtEl>
                                          <p:spTgt spid="233"/>
                                        </p:tgtEl>
                                        <p:attrNameLst>
                                          <p:attrName>ppt_x</p:attrName>
                                        </p:attrNameLst>
                                      </p:cBhvr>
                                      <p:tavLst>
                                        <p:tav tm="0">
                                          <p:val>
                                            <p:strVal val="1+#ppt_w/2"/>
                                          </p:val>
                                        </p:tav>
                                        <p:tav tm="100000">
                                          <p:val>
                                            <p:strVal val="#ppt_x"/>
                                          </p:val>
                                        </p:tav>
                                      </p:tavLst>
                                    </p:anim>
                                    <p:anim calcmode="lin" valueType="num">
                                      <p:cBhvr additive="base">
                                        <p:cTn id="137" dur="25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250" fill="hold"/>
                                        <p:tgtEl>
                                          <p:spTgt spid="234"/>
                                        </p:tgtEl>
                                        <p:attrNameLst>
                                          <p:attrName>ppt_x</p:attrName>
                                        </p:attrNameLst>
                                      </p:cBhvr>
                                      <p:tavLst>
                                        <p:tav tm="0">
                                          <p:val>
                                            <p:strVal val="1+#ppt_w/2"/>
                                          </p:val>
                                        </p:tav>
                                        <p:tav tm="100000">
                                          <p:val>
                                            <p:strVal val="#ppt_x"/>
                                          </p:val>
                                        </p:tav>
                                      </p:tavLst>
                                    </p:anim>
                                    <p:anim calcmode="lin" valueType="num">
                                      <p:cBhvr additive="base">
                                        <p:cTn id="141" dur="25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250" fill="hold"/>
                                        <p:tgtEl>
                                          <p:spTgt spid="235"/>
                                        </p:tgtEl>
                                        <p:attrNameLst>
                                          <p:attrName>ppt_x</p:attrName>
                                        </p:attrNameLst>
                                      </p:cBhvr>
                                      <p:tavLst>
                                        <p:tav tm="0">
                                          <p:val>
                                            <p:strVal val="1+#ppt_w/2"/>
                                          </p:val>
                                        </p:tav>
                                        <p:tav tm="100000">
                                          <p:val>
                                            <p:strVal val="#ppt_x"/>
                                          </p:val>
                                        </p:tav>
                                      </p:tavLst>
                                    </p:anim>
                                    <p:anim calcmode="lin" valueType="num">
                                      <p:cBhvr additive="base">
                                        <p:cTn id="145" dur="25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250" fill="hold"/>
                                        <p:tgtEl>
                                          <p:spTgt spid="236"/>
                                        </p:tgtEl>
                                        <p:attrNameLst>
                                          <p:attrName>ppt_x</p:attrName>
                                        </p:attrNameLst>
                                      </p:cBhvr>
                                      <p:tavLst>
                                        <p:tav tm="0">
                                          <p:val>
                                            <p:strVal val="1+#ppt_w/2"/>
                                          </p:val>
                                        </p:tav>
                                        <p:tav tm="100000">
                                          <p:val>
                                            <p:strVal val="#ppt_x"/>
                                          </p:val>
                                        </p:tav>
                                      </p:tavLst>
                                    </p:anim>
                                    <p:anim calcmode="lin" valueType="num">
                                      <p:cBhvr additive="base">
                                        <p:cTn id="149" dur="25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250" fill="hold"/>
                                        <p:tgtEl>
                                          <p:spTgt spid="237"/>
                                        </p:tgtEl>
                                        <p:attrNameLst>
                                          <p:attrName>ppt_x</p:attrName>
                                        </p:attrNameLst>
                                      </p:cBhvr>
                                      <p:tavLst>
                                        <p:tav tm="0">
                                          <p:val>
                                            <p:strVal val="1+#ppt_w/2"/>
                                          </p:val>
                                        </p:tav>
                                        <p:tav tm="100000">
                                          <p:val>
                                            <p:strVal val="#ppt_x"/>
                                          </p:val>
                                        </p:tav>
                                      </p:tavLst>
                                    </p:anim>
                                    <p:anim calcmode="lin" valueType="num">
                                      <p:cBhvr additive="base">
                                        <p:cTn id="153" dur="25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75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250"/>
                                        <p:tgtEl>
                                          <p:spTgt spid="257"/>
                                        </p:tgtEl>
                                      </p:cBhvr>
                                    </p:animEffect>
                                  </p:childTnLst>
                                </p:cTn>
                              </p:par>
                            </p:childTnLst>
                          </p:cTn>
                        </p:par>
                        <p:par>
                          <p:cTn id="158" fill="hold">
                            <p:stCondLst>
                              <p:cond delay="1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839</TotalTime>
  <Words>980</Words>
  <Application>Microsoft Office PowerPoint</Application>
  <PresentationFormat>自定义</PresentationFormat>
  <Paragraphs>37</Paragraphs>
  <Slides>16</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18"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128</cp:revision>
  <dcterms:created xsi:type="dcterms:W3CDTF">2021-04-02T06:41:31Z</dcterms:created>
  <dcterms:modified xsi:type="dcterms:W3CDTF">2023-11-28T08:09:02Z</dcterms:modified>
</cp:coreProperties>
</file>